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6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</p:sldIdLst>
  <p:sldSz cy="6858000" cx="9144000"/>
  <p:notesSz cx="6858000" cy="9144000"/>
  <p:embeddedFontLst>
    <p:embeddedFont>
      <p:font typeface="Montserrat"/>
      <p:regular r:id="rId27"/>
      <p:bold r:id="rId28"/>
      <p:italic r:id="rId29"/>
      <p:boldItalic r:id="rId30"/>
    </p:embeddedFont>
    <p:embeddedFont>
      <p:font typeface="Corbel"/>
      <p:regular r:id="rId31"/>
      <p:bold r:id="rId32"/>
      <p:italic r:id="rId33"/>
      <p:boldItalic r:id="rId34"/>
    </p:embeddedFont>
    <p:embeddedFont>
      <p:font typeface="Arial Black"/>
      <p:regular r:id="rId35"/>
    </p:embeddedFont>
    <p:embeddedFont>
      <p:font typeface="Century Gothic"/>
      <p:regular r:id="rId36"/>
      <p:bold r:id="rId37"/>
      <p:italic r:id="rId38"/>
      <p:boldItalic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r:id="rId40" roundtripDataSignature="AMtx7mgBOFsni8EkSQJPpKMTLPQRDPEpd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36CD6F6-1F68-44B1-BD53-9CF87D1DADD2}">
  <a:tblStyle styleId="{336CD6F6-1F68-44B1-BD53-9CF87D1DADD2}" styleName="Table_0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6E7EA"/>
          </a:solidFill>
        </a:fill>
      </a:tcStyle>
    </a:wholeTbl>
    <a:band1H>
      <a:tcTxStyle/>
      <a:tcStyle>
        <a:fill>
          <a:solidFill>
            <a:srgbClr val="CACCD1"/>
          </a:solidFill>
        </a:fill>
      </a:tcStyle>
    </a:band1H>
    <a:band2H>
      <a:tcTxStyle/>
    </a:band2H>
    <a:band1V>
      <a:tcTxStyle/>
      <a:tcStyle>
        <a:fill>
          <a:solidFill>
            <a:srgbClr val="CACCD1"/>
          </a:solidFill>
        </a:fill>
      </a:tcStyle>
    </a:band1V>
    <a:band2V>
      <a:tcTxStyle/>
    </a:band2V>
    <a:la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28E32191-6ED0-4821-918D-53B6401810E0}" styleName="Table_1">
    <a:wholeTbl>
      <a:tcTxStyle b="off" i="off">
        <a:font>
          <a:latin typeface="Century Gothic"/>
          <a:ea typeface="Century Gothic"/>
          <a:cs typeface="Century Gothic"/>
        </a:font>
        <a:schemeClr val="dk1"/>
      </a:tcTxStyle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fill>
          <a:solidFill>
            <a:schemeClr val="accent2">
              <a:alpha val="40000"/>
            </a:schemeClr>
          </a:solidFill>
        </a:fill>
      </a:tcStyle>
    </a:band1H>
    <a:band2H>
      <a:tcTxStyle/>
    </a:band2H>
    <a:band1V>
      <a:tcTxStyle/>
      <a:tcStyle>
        <a:tcBdr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</a:band2V>
    <a:lastCol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lastCol>
    <a:firstCol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firstCol>
    <a:lastRow>
      <a:tcTxStyle b="on" i="off"/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entury Gothic"/>
          <a:ea typeface="Century Gothic"/>
          <a:cs typeface="Century Gothic"/>
        </a:font>
        <a:schemeClr val="lt1"/>
      </a:tcTxStyle>
      <a:tcStyle>
        <a:tcBdr>
          <a:lef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000000">
                  <a:alpha val="0"/>
                </a:srgbClr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chemeClr val="accent2"/>
          </a:solidFill>
        </a:fill>
      </a:tcStyle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font" Target="fonts/Montserrat-bold.fntdata"/><Relationship Id="rId27" Type="http://schemas.openxmlformats.org/officeDocument/2006/relationships/font" Target="fonts/Montserrat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Montserrat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Corbel-regular.fntdata"/><Relationship Id="rId30" Type="http://schemas.openxmlformats.org/officeDocument/2006/relationships/font" Target="fonts/Montserrat-boldItalic.fntdata"/><Relationship Id="rId11" Type="http://schemas.openxmlformats.org/officeDocument/2006/relationships/slide" Target="slides/slide4.xml"/><Relationship Id="rId33" Type="http://schemas.openxmlformats.org/officeDocument/2006/relationships/font" Target="fonts/Corbel-italic.fntdata"/><Relationship Id="rId10" Type="http://schemas.openxmlformats.org/officeDocument/2006/relationships/slide" Target="slides/slide3.xml"/><Relationship Id="rId32" Type="http://schemas.openxmlformats.org/officeDocument/2006/relationships/font" Target="fonts/Corbel-bold.fntdata"/><Relationship Id="rId13" Type="http://schemas.openxmlformats.org/officeDocument/2006/relationships/slide" Target="slides/slide6.xml"/><Relationship Id="rId35" Type="http://schemas.openxmlformats.org/officeDocument/2006/relationships/font" Target="fonts/ArialBlack-regular.fntdata"/><Relationship Id="rId12" Type="http://schemas.openxmlformats.org/officeDocument/2006/relationships/slide" Target="slides/slide5.xml"/><Relationship Id="rId34" Type="http://schemas.openxmlformats.org/officeDocument/2006/relationships/font" Target="fonts/Corbel-boldItalic.fntdata"/><Relationship Id="rId15" Type="http://schemas.openxmlformats.org/officeDocument/2006/relationships/slide" Target="slides/slide8.xml"/><Relationship Id="rId37" Type="http://schemas.openxmlformats.org/officeDocument/2006/relationships/font" Target="fonts/CenturyGothic-bold.fntdata"/><Relationship Id="rId14" Type="http://schemas.openxmlformats.org/officeDocument/2006/relationships/slide" Target="slides/slide7.xml"/><Relationship Id="rId36" Type="http://schemas.openxmlformats.org/officeDocument/2006/relationships/font" Target="fonts/CenturyGothic-regular.fntdata"/><Relationship Id="rId17" Type="http://schemas.openxmlformats.org/officeDocument/2006/relationships/slide" Target="slides/slide10.xml"/><Relationship Id="rId39" Type="http://schemas.openxmlformats.org/officeDocument/2006/relationships/font" Target="fonts/CenturyGothic-boldItalic.fntdata"/><Relationship Id="rId16" Type="http://schemas.openxmlformats.org/officeDocument/2006/relationships/slide" Target="slides/slide9.xml"/><Relationship Id="rId38" Type="http://schemas.openxmlformats.org/officeDocument/2006/relationships/font" Target="fonts/CenturyGothic-italic.fntdata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s-MX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58" name="Google Shape;158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1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170" name="Google Shape;170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1" name="Google Shape;171;p2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8" name="Google Shape;198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5:notes"/>
          <p:cNvSpPr txBox="1"/>
          <p:nvPr>
            <p:ph idx="12" type="sldNum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objetos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533400" y="533400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panorámica con descripción">
  <p:cSld name="Imagen panorámica con descripción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2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32"/>
          <p:cNvSpPr/>
          <p:nvPr>
            <p:ph idx="2" type="pic"/>
          </p:nvPr>
        </p:nvSpPr>
        <p:spPr>
          <a:xfrm>
            <a:off x="533400" y="533400"/>
            <a:ext cx="8077200" cy="31242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p32"/>
          <p:cNvSpPr txBox="1"/>
          <p:nvPr>
            <p:ph idx="1" type="body"/>
          </p:nvPr>
        </p:nvSpPr>
        <p:spPr>
          <a:xfrm>
            <a:off x="762002" y="3843867"/>
            <a:ext cx="7281332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Font typeface="Century Gothic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88" name="Google Shape;88;p32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32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0" name="Google Shape;90;p32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descripción">
  <p:cSld name="Título y descripció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3"/>
          <p:cNvSpPr txBox="1"/>
          <p:nvPr>
            <p:ph type="title"/>
          </p:nvPr>
        </p:nvSpPr>
        <p:spPr>
          <a:xfrm>
            <a:off x="533400" y="533400"/>
            <a:ext cx="8077200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33"/>
          <p:cNvSpPr txBox="1"/>
          <p:nvPr>
            <p:ph idx="1" type="body"/>
          </p:nvPr>
        </p:nvSpPr>
        <p:spPr>
          <a:xfrm>
            <a:off x="533400" y="4114800"/>
            <a:ext cx="6383552" cy="19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4" name="Google Shape;94;p33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33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33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 con descripción">
  <p:cSld name="Cita con descripción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34"/>
          <p:cNvSpPr txBox="1"/>
          <p:nvPr>
            <p:ph type="title"/>
          </p:nvPr>
        </p:nvSpPr>
        <p:spPr>
          <a:xfrm>
            <a:off x="856283" y="533400"/>
            <a:ext cx="6859787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34"/>
          <p:cNvSpPr txBox="1"/>
          <p:nvPr>
            <p:ph idx="1" type="body"/>
          </p:nvPr>
        </p:nvSpPr>
        <p:spPr>
          <a:xfrm>
            <a:off x="1066800" y="3429000"/>
            <a:ext cx="6402467" cy="48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Font typeface="Century Gothic"/>
              <a:buNone/>
              <a:defRPr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Font typeface="Century Gothic"/>
              <a:buNone/>
              <a:defRPr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Font typeface="Century Gothic"/>
              <a:buNone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00" name="Google Shape;100;p34"/>
          <p:cNvSpPr txBox="1"/>
          <p:nvPr>
            <p:ph idx="2" type="body"/>
          </p:nvPr>
        </p:nvSpPr>
        <p:spPr>
          <a:xfrm>
            <a:off x="533400" y="4301070"/>
            <a:ext cx="6382361" cy="17187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34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34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3" name="Google Shape;103;p34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04" name="Google Shape;104;p34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05" name="Google Shape;105;p3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rjeta de nombre">
  <p:cSld name="Tarjeta de nombr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5"/>
          <p:cNvSpPr txBox="1"/>
          <p:nvPr>
            <p:ph type="title"/>
          </p:nvPr>
        </p:nvSpPr>
        <p:spPr>
          <a:xfrm>
            <a:off x="533400" y="3429000"/>
            <a:ext cx="6382361" cy="1697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35"/>
          <p:cNvSpPr txBox="1"/>
          <p:nvPr>
            <p:ph idx="1" type="body"/>
          </p:nvPr>
        </p:nvSpPr>
        <p:spPr>
          <a:xfrm>
            <a:off x="533400" y="5132980"/>
            <a:ext cx="6383552" cy="88681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35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p35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35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r la tarjeta de nombre">
  <p:cSld name="Citar la tarjeta de nombre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36"/>
          <p:cNvSpPr txBox="1"/>
          <p:nvPr>
            <p:ph type="title"/>
          </p:nvPr>
        </p:nvSpPr>
        <p:spPr>
          <a:xfrm>
            <a:off x="856284" y="533400"/>
            <a:ext cx="6859786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p36"/>
          <p:cNvSpPr txBox="1"/>
          <p:nvPr>
            <p:ph idx="1" type="body"/>
          </p:nvPr>
        </p:nvSpPr>
        <p:spPr>
          <a:xfrm>
            <a:off x="533400" y="3886200"/>
            <a:ext cx="6382361" cy="1049866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0" sz="20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15" name="Google Shape;115;p36"/>
          <p:cNvSpPr txBox="1"/>
          <p:nvPr>
            <p:ph idx="2" type="body"/>
          </p:nvPr>
        </p:nvSpPr>
        <p:spPr>
          <a:xfrm>
            <a:off x="533400" y="4953000"/>
            <a:ext cx="638236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6" name="Google Shape;116;p36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p36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36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  <p:sp>
        <p:nvSpPr>
          <p:cNvPr id="119" name="Google Shape;119;p36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/>
          </a:p>
        </p:txBody>
      </p:sp>
      <p:sp>
        <p:nvSpPr>
          <p:cNvPr id="120" name="Google Shape;120;p36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8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dadero o falso">
  <p:cSld name="Verdadero o falso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37"/>
          <p:cNvSpPr txBox="1"/>
          <p:nvPr>
            <p:ph type="title"/>
          </p:nvPr>
        </p:nvSpPr>
        <p:spPr>
          <a:xfrm>
            <a:off x="533400" y="533400"/>
            <a:ext cx="7525658" cy="289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37"/>
          <p:cNvSpPr txBox="1"/>
          <p:nvPr>
            <p:ph idx="1" type="body"/>
          </p:nvPr>
        </p:nvSpPr>
        <p:spPr>
          <a:xfrm>
            <a:off x="533400" y="3928534"/>
            <a:ext cx="6382361" cy="838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600"/>
              <a:buNone/>
              <a:defRPr b="0" sz="2000" cap="none">
                <a:solidFill>
                  <a:schemeClr val="lt1"/>
                </a:solidFill>
              </a:defRPr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24" name="Google Shape;124;p37"/>
          <p:cNvSpPr txBox="1"/>
          <p:nvPr>
            <p:ph idx="2" type="body"/>
          </p:nvPr>
        </p:nvSpPr>
        <p:spPr>
          <a:xfrm>
            <a:off x="533400" y="4766735"/>
            <a:ext cx="6382360" cy="12530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5" name="Google Shape;125;p37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p37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37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texto vertical" type="vertTx">
  <p:cSld name="VERTICAL_TEXT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38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0" name="Google Shape;130;p38"/>
          <p:cNvSpPr txBox="1"/>
          <p:nvPr>
            <p:ph idx="1" type="body"/>
          </p:nvPr>
        </p:nvSpPr>
        <p:spPr>
          <a:xfrm rot="5400000">
            <a:off x="1926999" y="-860197"/>
            <a:ext cx="3767670" cy="65548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1" name="Google Shape;131;p38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38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38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vertical y texto" type="vertTitleAndTx">
  <p:cSld name="VERTICAL_TITLE_AND_VERTICAL_TEXT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9"/>
          <p:cNvSpPr txBox="1"/>
          <p:nvPr>
            <p:ph type="title"/>
          </p:nvPr>
        </p:nvSpPr>
        <p:spPr>
          <a:xfrm rot="5400000">
            <a:off x="5378703" y="1721103"/>
            <a:ext cx="4419600" cy="204419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39"/>
          <p:cNvSpPr txBox="1"/>
          <p:nvPr>
            <p:ph idx="1" type="body"/>
          </p:nvPr>
        </p:nvSpPr>
        <p:spPr>
          <a:xfrm rot="5400000">
            <a:off x="715206" y="351594"/>
            <a:ext cx="5486400" cy="58500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137" name="Google Shape;137;p39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p39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39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6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p26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26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a de título" showMasterSp="0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28;p22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29" name="Google Shape;29;p22"/>
            <p:cNvCxnSpPr/>
            <p:nvPr/>
          </p:nvCxnSpPr>
          <p:spPr>
            <a:xfrm flipH="1">
              <a:off x="6009259" y="1169931"/>
              <a:ext cx="3134741" cy="3134741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0" name="Google Shape;30;p22"/>
            <p:cNvCxnSpPr/>
            <p:nvPr/>
          </p:nvCxnSpPr>
          <p:spPr>
            <a:xfrm flipH="1">
              <a:off x="4334933" y="1348898"/>
              <a:ext cx="4814835" cy="4814835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1" name="Google Shape;31;p22"/>
            <p:cNvCxnSpPr/>
            <p:nvPr/>
          </p:nvCxnSpPr>
          <p:spPr>
            <a:xfrm flipH="1">
              <a:off x="5225595" y="1469269"/>
              <a:ext cx="3912054" cy="3912054"/>
            </a:xfrm>
            <a:prstGeom prst="straightConnector1">
              <a:avLst/>
            </a:prstGeom>
            <a:noFill/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2" name="Google Shape;32;p22"/>
            <p:cNvCxnSpPr/>
            <p:nvPr/>
          </p:nvCxnSpPr>
          <p:spPr>
            <a:xfrm flipH="1">
              <a:off x="5304588" y="1307856"/>
              <a:ext cx="3839412" cy="3839412"/>
            </a:xfrm>
            <a:prstGeom prst="straightConnector1">
              <a:avLst/>
            </a:prstGeom>
            <a:noFill/>
            <a:ln cap="flat" cmpd="sng" w="317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33" name="Google Shape;33;p22"/>
            <p:cNvCxnSpPr/>
            <p:nvPr/>
          </p:nvCxnSpPr>
          <p:spPr>
            <a:xfrm flipH="1">
              <a:off x="5707078" y="1770196"/>
              <a:ext cx="3430571" cy="3430570"/>
            </a:xfrm>
            <a:prstGeom prst="straightConnector1">
              <a:avLst/>
            </a:prstGeom>
            <a:noFill/>
            <a:ln cap="flat" cmpd="sng" w="3175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4" name="Google Shape;34;p22"/>
          <p:cNvSpPr txBox="1"/>
          <p:nvPr>
            <p:ph type="ctrTitle"/>
          </p:nvPr>
        </p:nvSpPr>
        <p:spPr>
          <a:xfrm>
            <a:off x="533400" y="533400"/>
            <a:ext cx="6154713" cy="3124201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entury Gothic"/>
              <a:buNone/>
              <a:defRPr sz="4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1" type="subTitle"/>
          </p:nvPr>
        </p:nvSpPr>
        <p:spPr>
          <a:xfrm>
            <a:off x="533400" y="3843868"/>
            <a:ext cx="4954250" cy="191346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400"/>
              </a:spcBef>
              <a:spcAft>
                <a:spcPts val="0"/>
              </a:spcAft>
              <a:buSzPts val="1600"/>
              <a:buNone/>
              <a:defRPr sz="2000">
                <a:solidFill>
                  <a:srgbClr val="0F486F"/>
                </a:solidFill>
              </a:defRPr>
            </a:lvl1pPr>
            <a:lvl2pPr lvl="1" algn="ctr">
              <a:spcBef>
                <a:spcPts val="600"/>
              </a:spcBef>
              <a:spcAft>
                <a:spcPts val="0"/>
              </a:spcAft>
              <a:buSzPts val="144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600"/>
              </a:spcBef>
              <a:spcAft>
                <a:spcPts val="0"/>
              </a:spcAft>
              <a:buSzPts val="128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600"/>
              </a:spcBef>
              <a:spcAft>
                <a:spcPts val="0"/>
              </a:spcAft>
              <a:buSzPts val="112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600"/>
              </a:spcBef>
              <a:spcAft>
                <a:spcPts val="600"/>
              </a:spcAft>
              <a:buSzPts val="112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6" name="Google Shape;36;p22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22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 type="blank">
  <p:cSld name="BLANK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3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ido con título" type="objTx">
  <p:cSld name="OBJECT_WITH_CAPTION_TEXT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4"/>
          <p:cNvSpPr txBox="1"/>
          <p:nvPr>
            <p:ph type="title"/>
          </p:nvPr>
        </p:nvSpPr>
        <p:spPr>
          <a:xfrm>
            <a:off x="5418667" y="533400"/>
            <a:ext cx="3200400" cy="1524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b="0" sz="20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" type="body"/>
          </p:nvPr>
        </p:nvSpPr>
        <p:spPr>
          <a:xfrm>
            <a:off x="533399" y="533400"/>
            <a:ext cx="4438755" cy="548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46" name="Google Shape;46;p24"/>
          <p:cNvSpPr txBox="1"/>
          <p:nvPr>
            <p:ph idx="2" type="body"/>
          </p:nvPr>
        </p:nvSpPr>
        <p:spPr>
          <a:xfrm>
            <a:off x="5418667" y="2209802"/>
            <a:ext cx="3200400" cy="2091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20"/>
              </a:spcBef>
              <a:spcAft>
                <a:spcPts val="0"/>
              </a:spcAft>
              <a:buSzPts val="1280"/>
              <a:buNone/>
              <a:defRPr sz="16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47" name="Google Shape;47;p24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4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cabezado de sección" type="secHead">
  <p:cSld name="SECTION_HEADER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7"/>
          <p:cNvSpPr txBox="1"/>
          <p:nvPr>
            <p:ph type="title"/>
          </p:nvPr>
        </p:nvSpPr>
        <p:spPr>
          <a:xfrm>
            <a:off x="533400" y="1981199"/>
            <a:ext cx="6402468" cy="231986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7"/>
          <p:cNvSpPr txBox="1"/>
          <p:nvPr>
            <p:ph idx="1" type="body"/>
          </p:nvPr>
        </p:nvSpPr>
        <p:spPr>
          <a:xfrm>
            <a:off x="533400" y="4487333"/>
            <a:ext cx="6402467" cy="15324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>
                <a:solidFill>
                  <a:srgbClr val="0F486F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440"/>
              <a:buNone/>
              <a:defRPr sz="18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28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120"/>
              <a:buNone/>
              <a:defRPr sz="14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12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53" name="Google Shape;53;p27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7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7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os objetos" type="twoObj">
  <p:cSld name="TWO_OBJECTS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8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28"/>
          <p:cNvSpPr txBox="1"/>
          <p:nvPr>
            <p:ph idx="1" type="body"/>
          </p:nvPr>
        </p:nvSpPr>
        <p:spPr>
          <a:xfrm>
            <a:off x="533400" y="533400"/>
            <a:ext cx="3949967" cy="37676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59" name="Google Shape;59;p28"/>
          <p:cNvSpPr txBox="1"/>
          <p:nvPr>
            <p:ph idx="2" type="body"/>
          </p:nvPr>
        </p:nvSpPr>
        <p:spPr>
          <a:xfrm>
            <a:off x="4662362" y="533400"/>
            <a:ext cx="3948238" cy="3759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2" name="Google Shape;62;p28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ción" type="twoTxTwoObj">
  <p:cSld name="TWO_OBJECTS_WITH_TEXT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29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29"/>
          <p:cNvSpPr txBox="1"/>
          <p:nvPr>
            <p:ph idx="1" type="body"/>
          </p:nvPr>
        </p:nvSpPr>
        <p:spPr>
          <a:xfrm>
            <a:off x="762001" y="533400"/>
            <a:ext cx="3716866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6" name="Google Shape;66;p29"/>
          <p:cNvSpPr txBox="1"/>
          <p:nvPr>
            <p:ph idx="2" type="body"/>
          </p:nvPr>
        </p:nvSpPr>
        <p:spPr>
          <a:xfrm>
            <a:off x="533399" y="1143000"/>
            <a:ext cx="3945467" cy="31580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67" name="Google Shape;67;p29"/>
          <p:cNvSpPr txBox="1"/>
          <p:nvPr>
            <p:ph idx="3" type="body"/>
          </p:nvPr>
        </p:nvSpPr>
        <p:spPr>
          <a:xfrm>
            <a:off x="4855016" y="566738"/>
            <a:ext cx="3764051" cy="5762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SzPts val="1920"/>
              <a:buNone/>
              <a:defRPr b="0" sz="2400" cap="none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1600"/>
              <a:buNone/>
              <a:defRPr b="1" sz="20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1440"/>
              <a:buNone/>
              <a:defRPr b="1" sz="18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1280"/>
              <a:buNone/>
              <a:defRPr b="1" sz="16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1280"/>
              <a:buNone/>
              <a:defRPr b="1" sz="1600"/>
            </a:lvl9pPr>
          </a:lstStyle>
          <a:p/>
        </p:txBody>
      </p:sp>
      <p:sp>
        <p:nvSpPr>
          <p:cNvPr id="68" name="Google Shape;68;p29"/>
          <p:cNvSpPr txBox="1"/>
          <p:nvPr>
            <p:ph idx="4" type="body"/>
          </p:nvPr>
        </p:nvSpPr>
        <p:spPr>
          <a:xfrm>
            <a:off x="4662362" y="1143000"/>
            <a:ext cx="3956705" cy="3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0040" lvl="0" marL="457200" algn="l">
              <a:spcBef>
                <a:spcPts val="360"/>
              </a:spcBef>
              <a:spcAft>
                <a:spcPts val="0"/>
              </a:spcAft>
              <a:buSzPts val="1440"/>
              <a:buChar char="▶"/>
              <a:defRPr/>
            </a:lvl1pPr>
            <a:lvl2pPr indent="-320040" lvl="1" marL="914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2pPr>
            <a:lvl3pPr indent="-320040" lvl="2" marL="1371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3pPr>
            <a:lvl4pPr indent="-320040" lvl="3" marL="18288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4pPr>
            <a:lvl5pPr indent="-320040" lvl="4" marL="22860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5pPr>
            <a:lvl6pPr indent="-320040" lvl="5" marL="27432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6pPr>
            <a:lvl7pPr indent="-320040" lvl="6" marL="32004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7pPr>
            <a:lvl8pPr indent="-320040" lvl="7" marL="3657600" algn="l">
              <a:spcBef>
                <a:spcPts val="600"/>
              </a:spcBef>
              <a:spcAft>
                <a:spcPts val="0"/>
              </a:spcAft>
              <a:buSzPts val="1440"/>
              <a:buChar char="▶"/>
              <a:defRPr/>
            </a:lvl8pPr>
            <a:lvl9pPr indent="-320040" lvl="8" marL="4114800" algn="l">
              <a:spcBef>
                <a:spcPts val="600"/>
              </a:spcBef>
              <a:spcAft>
                <a:spcPts val="600"/>
              </a:spcAft>
              <a:buSzPts val="1440"/>
              <a:buChar char="▶"/>
              <a:defRPr/>
            </a:lvl9pPr>
          </a:lstStyle>
          <a:p/>
        </p:txBody>
      </p:sp>
      <p:sp>
        <p:nvSpPr>
          <p:cNvPr id="69" name="Google Shape;69;p29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9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29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olo el título" type="titleOnly">
  <p:cSld name="TITLE_ONLY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0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sz="32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0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0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0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n con título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31"/>
          <p:cNvSpPr txBox="1"/>
          <p:nvPr>
            <p:ph type="title"/>
          </p:nvPr>
        </p:nvSpPr>
        <p:spPr>
          <a:xfrm>
            <a:off x="4495800" y="1447800"/>
            <a:ext cx="3563258" cy="1143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31"/>
          <p:cNvSpPr/>
          <p:nvPr>
            <p:ph idx="2" type="pic"/>
          </p:nvPr>
        </p:nvSpPr>
        <p:spPr>
          <a:xfrm>
            <a:off x="762000" y="914400"/>
            <a:ext cx="3280974" cy="4800600"/>
          </a:xfrm>
          <a:prstGeom prst="snip2DiagRect">
            <a:avLst>
              <a:gd fmla="val 10815" name="adj1"/>
              <a:gd fmla="val 0" name="adj2"/>
            </a:avLst>
          </a:prstGeom>
          <a:noFill/>
          <a:ln cap="flat" cmpd="sng" w="15875">
            <a:solidFill>
              <a:schemeClr val="lt1">
                <a:alpha val="40000"/>
              </a:schemeClr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p31"/>
          <p:cNvSpPr txBox="1"/>
          <p:nvPr>
            <p:ph idx="1" type="body"/>
          </p:nvPr>
        </p:nvSpPr>
        <p:spPr>
          <a:xfrm>
            <a:off x="4496027" y="2743200"/>
            <a:ext cx="3564223" cy="208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SzPts val="1440"/>
              <a:buNone/>
              <a:defRPr sz="1800"/>
            </a:lvl1pPr>
            <a:lvl2pPr indent="-228600" lvl="1" marL="914400" algn="l">
              <a:spcBef>
                <a:spcPts val="600"/>
              </a:spcBef>
              <a:spcAft>
                <a:spcPts val="0"/>
              </a:spcAft>
              <a:buSzPts val="960"/>
              <a:buNone/>
              <a:defRPr sz="1200"/>
            </a:lvl2pPr>
            <a:lvl3pPr indent="-228600" lvl="2" marL="1371600" algn="l">
              <a:spcBef>
                <a:spcPts val="600"/>
              </a:spcBef>
              <a:spcAft>
                <a:spcPts val="0"/>
              </a:spcAft>
              <a:buSzPts val="800"/>
              <a:buNone/>
              <a:defRPr sz="1000"/>
            </a:lvl3pPr>
            <a:lvl4pPr indent="-228600" lvl="3" marL="18288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4pPr>
            <a:lvl5pPr indent="-228600" lvl="4" marL="22860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5pPr>
            <a:lvl6pPr indent="-228600" lvl="5" marL="27432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6pPr>
            <a:lvl7pPr indent="-228600" lvl="6" marL="32004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7pPr>
            <a:lvl8pPr indent="-228600" lvl="7" marL="3657600" algn="l">
              <a:spcBef>
                <a:spcPts val="600"/>
              </a:spcBef>
              <a:spcAft>
                <a:spcPts val="0"/>
              </a:spcAft>
              <a:buSzPts val="720"/>
              <a:buNone/>
              <a:defRPr sz="900"/>
            </a:lvl8pPr>
            <a:lvl9pPr indent="-228600" lvl="8" marL="4114800" algn="l">
              <a:spcBef>
                <a:spcPts val="600"/>
              </a:spcBef>
              <a:spcAft>
                <a:spcPts val="600"/>
              </a:spcAft>
              <a:buSzPts val="720"/>
              <a:buNone/>
              <a:defRPr sz="900"/>
            </a:lvl9pPr>
          </a:lstStyle>
          <a:p/>
        </p:txBody>
      </p:sp>
      <p:sp>
        <p:nvSpPr>
          <p:cNvPr id="81" name="Google Shape;81;p31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1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1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18" Type="http://schemas.openxmlformats.org/officeDocument/2006/relationships/theme" Target="../theme/theme3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62D2EF"/>
            </a:gs>
            <a:gs pos="10000">
              <a:srgbClr val="62D2EF"/>
            </a:gs>
            <a:gs pos="100000">
              <a:srgbClr val="05578D"/>
            </a:gs>
          </a:gsLst>
          <a:lin ang="61200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0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11" name="Google Shape;11;p20"/>
            <p:cNvCxnSpPr/>
            <p:nvPr/>
          </p:nvCxnSpPr>
          <p:spPr>
            <a:xfrm flipH="1">
              <a:off x="8756120" y="3259666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2" name="Google Shape;12;p20"/>
            <p:cNvCxnSpPr/>
            <p:nvPr/>
          </p:nvCxnSpPr>
          <p:spPr>
            <a:xfrm flipH="1">
              <a:off x="6687077" y="3486677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3" name="Google Shape;13;p20"/>
            <p:cNvCxnSpPr/>
            <p:nvPr/>
          </p:nvCxnSpPr>
          <p:spPr>
            <a:xfrm flipH="1">
              <a:off x="7772400" y="3581400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" name="Google Shape;14;p20"/>
            <p:cNvCxnSpPr/>
            <p:nvPr/>
          </p:nvCxnSpPr>
          <p:spPr>
            <a:xfrm flipH="1">
              <a:off x="7923214" y="3433394"/>
              <a:ext cx="1739738" cy="1739740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5" name="Google Shape;15;p20"/>
            <p:cNvCxnSpPr/>
            <p:nvPr/>
          </p:nvCxnSpPr>
          <p:spPr>
            <a:xfrm flipH="1">
              <a:off x="8398935" y="3985317"/>
              <a:ext cx="1264017" cy="1264016"/>
            </a:xfrm>
            <a:prstGeom prst="straightConnector1">
              <a:avLst/>
            </a:prstGeom>
            <a:noFill/>
            <a:ln cap="flat" cmpd="sng" w="2857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6" name="Google Shape;16;p20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7" name="Google Shape;17;p20"/>
          <p:cNvSpPr txBox="1"/>
          <p:nvPr>
            <p:ph idx="1" type="body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2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lt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0F486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 cap="none" strike="noStrike">
                <a:solidFill>
                  <a:srgbClr val="09304A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FFFFF"/>
            </a:gs>
            <a:gs pos="10000">
              <a:srgbClr val="FFFFFF"/>
            </a:gs>
            <a:gs pos="100000">
              <a:srgbClr val="43D5FA"/>
            </a:gs>
          </a:gsLst>
          <a:lin ang="6120000" scaled="0"/>
        </a:gra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oogle Shape;141;p25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142" name="Google Shape;142;p25"/>
            <p:cNvCxnSpPr/>
            <p:nvPr/>
          </p:nvCxnSpPr>
          <p:spPr>
            <a:xfrm flipH="1">
              <a:off x="8756120" y="3259666"/>
              <a:ext cx="912814" cy="912812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3" name="Google Shape;143;p25"/>
            <p:cNvCxnSpPr/>
            <p:nvPr/>
          </p:nvCxnSpPr>
          <p:spPr>
            <a:xfrm flipH="1">
              <a:off x="6687077" y="3486677"/>
              <a:ext cx="2981857" cy="2981856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4" name="Google Shape;144;p25"/>
            <p:cNvCxnSpPr/>
            <p:nvPr/>
          </p:nvCxnSpPr>
          <p:spPr>
            <a:xfrm flipH="1">
              <a:off x="7772400" y="3581400"/>
              <a:ext cx="1896534" cy="1896533"/>
            </a:xfrm>
            <a:prstGeom prst="straightConnector1">
              <a:avLst/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5" name="Google Shape;145;p25"/>
            <p:cNvCxnSpPr/>
            <p:nvPr/>
          </p:nvCxnSpPr>
          <p:spPr>
            <a:xfrm flipH="1">
              <a:off x="7923214" y="3433394"/>
              <a:ext cx="1739738" cy="1739740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46" name="Google Shape;146;p25"/>
            <p:cNvCxnSpPr/>
            <p:nvPr/>
          </p:nvCxnSpPr>
          <p:spPr>
            <a:xfrm flipH="1">
              <a:off x="8398935" y="3985317"/>
              <a:ext cx="1264017" cy="1264016"/>
            </a:xfrm>
            <a:prstGeom prst="straightConnector1">
              <a:avLst/>
            </a:prstGeom>
            <a:noFill/>
            <a:ln cap="flat" cmpd="sng" w="2857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147" name="Google Shape;147;p25"/>
          <p:cNvSpPr txBox="1"/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48" name="Google Shape;148;p25"/>
          <p:cNvSpPr txBox="1"/>
          <p:nvPr>
            <p:ph idx="1" type="body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30200" lvl="0" marL="457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▶"/>
              <a:defRPr b="0" i="0" sz="20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20040" lvl="1" marL="914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40"/>
              <a:buFont typeface="Noto Sans Symbols"/>
              <a:buChar char="▶"/>
              <a:defRPr b="0" i="0" sz="18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09880" lvl="2" marL="1371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80"/>
              <a:buFont typeface="Noto Sans Symbols"/>
              <a:buChar char="▶"/>
              <a:defRPr b="0" i="0" sz="16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299720" lvl="3" marL="18288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299720" lvl="4" marL="22860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299720" lvl="5" marL="27432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299720" lvl="6" marL="32004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299720" lvl="7" marL="36576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299720" lvl="8" marL="4114800" marR="0" rtl="0" algn="l"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20"/>
              <a:buFont typeface="Noto Sans Symbols"/>
              <a:buChar char="▶"/>
              <a:defRPr b="0" i="0" sz="1400" u="none" cap="none" strike="noStrike">
                <a:solidFill>
                  <a:srgbClr val="22C4ED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49" name="Google Shape;149;p25"/>
          <p:cNvSpPr txBox="1"/>
          <p:nvPr>
            <p:ph idx="10" type="dt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0" name="Google Shape;150;p25"/>
          <p:cNvSpPr txBox="1"/>
          <p:nvPr>
            <p:ph idx="11" type="ftr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000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151" name="Google Shape;151;p25"/>
          <p:cNvSpPr txBox="1"/>
          <p:nvPr>
            <p:ph idx="12" type="sldNum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2800" u="none">
                <a:solidFill>
                  <a:srgbClr val="0D88A7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png"/><Relationship Id="rId4" Type="http://schemas.openxmlformats.org/officeDocument/2006/relationships/image" Target="../media/image2.png"/><Relationship Id="rId5" Type="http://schemas.openxmlformats.org/officeDocument/2006/relationships/image" Target="../media/image12.png"/><Relationship Id="rId6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Relationship Id="rId4" Type="http://schemas.openxmlformats.org/officeDocument/2006/relationships/image" Target="../media/image32.png"/><Relationship Id="rId5" Type="http://schemas.openxmlformats.org/officeDocument/2006/relationships/image" Target="../media/image20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27.png"/><Relationship Id="rId6" Type="http://schemas.openxmlformats.org/officeDocument/2006/relationships/image" Target="../media/image2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Relationship Id="rId4" Type="http://schemas.openxmlformats.org/officeDocument/2006/relationships/image" Target="../media/image36.jpg"/><Relationship Id="rId5" Type="http://schemas.openxmlformats.org/officeDocument/2006/relationships/image" Target="../media/image3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8.jpg"/><Relationship Id="rId4" Type="http://schemas.openxmlformats.org/officeDocument/2006/relationships/image" Target="../media/image26.jpg"/><Relationship Id="rId5" Type="http://schemas.openxmlformats.org/officeDocument/2006/relationships/image" Target="../media/image3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4.png"/><Relationship Id="rId4" Type="http://schemas.openxmlformats.org/officeDocument/2006/relationships/image" Target="../media/image33.png"/><Relationship Id="rId5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0.jpg"/><Relationship Id="rId4" Type="http://schemas.openxmlformats.org/officeDocument/2006/relationships/image" Target="../media/image42.jpg"/><Relationship Id="rId5" Type="http://schemas.openxmlformats.org/officeDocument/2006/relationships/image" Target="../media/image39.png"/><Relationship Id="rId6" Type="http://schemas.openxmlformats.org/officeDocument/2006/relationships/image" Target="../media/image41.jpg"/><Relationship Id="rId7" Type="http://schemas.openxmlformats.org/officeDocument/2006/relationships/image" Target="../media/image3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biodiversidad.gob.mx/pais/pdf/CapNatMex/Vol%20I/I05_Losecosistemasmar.pdf" TargetMode="External"/><Relationship Id="rId4" Type="http://schemas.openxmlformats.org/officeDocument/2006/relationships/image" Target="../media/image1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7.jpg"/></Relationships>
</file>

<file path=ppt/slides/_rels/slide7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3.jpg"/><Relationship Id="rId13" Type="http://schemas.openxmlformats.org/officeDocument/2006/relationships/image" Target="../media/image6.png"/><Relationship Id="rId1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jpg"/><Relationship Id="rId4" Type="http://schemas.openxmlformats.org/officeDocument/2006/relationships/image" Target="../media/image1.jpg"/><Relationship Id="rId9" Type="http://schemas.openxmlformats.org/officeDocument/2006/relationships/image" Target="../media/image14.png"/><Relationship Id="rId14" Type="http://schemas.openxmlformats.org/officeDocument/2006/relationships/image" Target="../media/image23.jpg"/><Relationship Id="rId5" Type="http://schemas.openxmlformats.org/officeDocument/2006/relationships/image" Target="../media/image3.png"/><Relationship Id="rId6" Type="http://schemas.openxmlformats.org/officeDocument/2006/relationships/image" Target="../media/image10.jpg"/><Relationship Id="rId7" Type="http://schemas.openxmlformats.org/officeDocument/2006/relationships/image" Target="../media/image4.jpg"/><Relationship Id="rId8" Type="http://schemas.openxmlformats.org/officeDocument/2006/relationships/image" Target="../media/image9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jp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96336" y="178519"/>
            <a:ext cx="1362075" cy="1738313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1"/>
          <p:cNvSpPr txBox="1"/>
          <p:nvPr/>
        </p:nvSpPr>
        <p:spPr>
          <a:xfrm>
            <a:off x="428501" y="2740279"/>
            <a:ext cx="7848872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s-MX" sz="3600" u="none" cap="none" strike="noStrike">
                <a:solidFill>
                  <a:srgbClr val="FFFFFF"/>
                </a:solidFill>
                <a:latin typeface="Arial Black"/>
                <a:ea typeface="Arial Black"/>
                <a:cs typeface="Arial Black"/>
                <a:sym typeface="Arial Black"/>
              </a:rPr>
              <a:t>LÍNEAS DE TITULACIÓN CURRICULAR</a:t>
            </a:r>
            <a:endParaRPr/>
          </a:p>
        </p:txBody>
      </p:sp>
      <p:sp>
        <p:nvSpPr>
          <p:cNvPr id="163" name="Google Shape;163;p1"/>
          <p:cNvSpPr txBox="1"/>
          <p:nvPr/>
        </p:nvSpPr>
        <p:spPr>
          <a:xfrm>
            <a:off x="1187624" y="1890074"/>
            <a:ext cx="66247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s-MX" sz="3600" u="none" cap="none" strike="noStrike">
                <a:solidFill>
                  <a:srgbClr val="E3F7FC"/>
                </a:solidFill>
                <a:latin typeface="Arial"/>
                <a:ea typeface="Arial"/>
                <a:cs typeface="Arial"/>
                <a:sym typeface="Arial"/>
              </a:rPr>
              <a:t>ACADEMIA DE HIDRAULICA</a:t>
            </a:r>
            <a:endParaRPr/>
          </a:p>
        </p:txBody>
      </p:sp>
      <p:sp>
        <p:nvSpPr>
          <p:cNvPr id="164" name="Google Shape;164;p1"/>
          <p:cNvSpPr txBox="1"/>
          <p:nvPr/>
        </p:nvSpPr>
        <p:spPr>
          <a:xfrm>
            <a:off x="1757052" y="4113710"/>
            <a:ext cx="684076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INGENIERIA PORTUARIA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INGENIERIA COSTERA</a:t>
            </a:r>
            <a:endParaRPr/>
          </a:p>
        </p:txBody>
      </p:sp>
      <p:pic>
        <p:nvPicPr>
          <p:cNvPr id="165" name="Google Shape;165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3792" y="0"/>
            <a:ext cx="1371600" cy="177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1"/>
          <p:cNvPicPr preferRelativeResize="0"/>
          <p:nvPr/>
        </p:nvPicPr>
        <p:blipFill rotWithShape="1">
          <a:blip r:embed="rId5">
            <a:alphaModFix/>
          </a:blip>
          <a:srcRect b="4584" l="-1" r="5914" t="0"/>
          <a:stretch/>
        </p:blipFill>
        <p:spPr>
          <a:xfrm>
            <a:off x="1187624" y="5281965"/>
            <a:ext cx="1584176" cy="12433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84369" y="5118708"/>
            <a:ext cx="1362075" cy="1629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Google Shape;253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1520" y="3429000"/>
            <a:ext cx="4137703" cy="316001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37669" y="3429000"/>
            <a:ext cx="4706331" cy="3212976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0"/>
          <p:cNvSpPr txBox="1"/>
          <p:nvPr/>
        </p:nvSpPr>
        <p:spPr>
          <a:xfrm>
            <a:off x="251520" y="332656"/>
            <a:ext cx="4608512" cy="28623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Ingeniería Portuaria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Obras  de protección portuaria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Muelles y embarcaderos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Protecciones marginales y malecones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Dársenas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Boyas y sistemas de amarre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Dragados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Puertos deportivos o marinas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Obras para esparcimiento turístico</a:t>
            </a:r>
            <a:endParaRPr/>
          </a:p>
        </p:txBody>
      </p:sp>
      <p:pic>
        <p:nvPicPr>
          <p:cNvPr descr="PROY-ALT-01" id="256" name="Google Shape;256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0" y="620688"/>
            <a:ext cx="4248819" cy="259865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10"/>
          <p:cNvSpPr txBox="1"/>
          <p:nvPr/>
        </p:nvSpPr>
        <p:spPr>
          <a:xfrm>
            <a:off x="5220072" y="6006479"/>
            <a:ext cx="554461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Construcción de Muelles</a:t>
            </a:r>
            <a:endParaRPr/>
          </a:p>
        </p:txBody>
      </p:sp>
      <p:sp>
        <p:nvSpPr>
          <p:cNvPr id="258" name="Google Shape;258;p10"/>
          <p:cNvSpPr txBox="1"/>
          <p:nvPr/>
        </p:nvSpPr>
        <p:spPr>
          <a:xfrm>
            <a:off x="3996283" y="2548647"/>
            <a:ext cx="4824536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Proyecto Puerto Turístico en Loreto, B.C.S.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544" y="260648"/>
            <a:ext cx="2592288" cy="3043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39552" y="3473624"/>
            <a:ext cx="2560986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03848" y="332656"/>
            <a:ext cx="5672489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11"/>
          <p:cNvSpPr txBox="1"/>
          <p:nvPr/>
        </p:nvSpPr>
        <p:spPr>
          <a:xfrm>
            <a:off x="3131840" y="4869160"/>
            <a:ext cx="5544616" cy="12003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Construcción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 de Muelles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y Rompeolas</a:t>
            </a:r>
            <a:endParaRPr/>
          </a:p>
        </p:txBody>
      </p:sp>
      <p:pic>
        <p:nvPicPr>
          <p:cNvPr descr="http://ccocoa.com/wp-content/uploads/2013/01/core-locks.jpg" id="267" name="Google Shape;267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364088" y="3933056"/>
            <a:ext cx="3574876" cy="26811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lasTeresitas-430x322.jpg" id="272" name="Google Shape;272;p1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2000" y="24257"/>
            <a:ext cx="4572000" cy="393305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Tombolo Punta Uvita.jpg" id="273" name="Google Shape;27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" y="0"/>
            <a:ext cx="4572001" cy="378904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cancun-punta-cancun-relleno-comparacion-2008-2010.jpg" id="274" name="Google Shape;274;p12"/>
          <p:cNvPicPr preferRelativeResize="0"/>
          <p:nvPr/>
        </p:nvPicPr>
        <p:blipFill rotWithShape="1">
          <a:blip r:embed="rId5">
            <a:alphaModFix/>
          </a:blip>
          <a:srcRect b="10029" l="1543" r="2387" t="0"/>
          <a:stretch/>
        </p:blipFill>
        <p:spPr>
          <a:xfrm>
            <a:off x="-3307" y="3838050"/>
            <a:ext cx="9111811" cy="297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75" name="Google Shape;275;p12"/>
          <p:cNvSpPr txBox="1"/>
          <p:nvPr/>
        </p:nvSpPr>
        <p:spPr>
          <a:xfrm>
            <a:off x="2627784" y="908720"/>
            <a:ext cx="36004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Acción de los espigones en la Costa, para generar línea Costera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anal-de-Entrada.jpg                                           00011E01Macintosh HD                   B191BFFC:" id="280" name="Google Shape;280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194" y="-18396"/>
            <a:ext cx="9196388" cy="7072313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13"/>
          <p:cNvSpPr txBox="1"/>
          <p:nvPr/>
        </p:nvSpPr>
        <p:spPr>
          <a:xfrm>
            <a:off x="5148064" y="4221088"/>
            <a:ext cx="4392488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 de Protección del Puerto de Lázaro Cárdenas, Michoacán.</a:t>
            </a:r>
            <a:endParaRPr/>
          </a:p>
        </p:txBody>
      </p:sp>
      <p:pic>
        <p:nvPicPr>
          <p:cNvPr descr="Se recupera Puerto Lázaro Cárdenas en movimiento de carga" id="282" name="Google Shape;282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39564" y="5466154"/>
            <a:ext cx="3028950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T-ANÁLISIS: Puerto Lázaro Cárdenas registra 150 buques y alza de 6% en  carga" id="283" name="Google Shape;283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804248" y="5311188"/>
            <a:ext cx="2326634" cy="17427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random/>
  </p:transition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0" presetSubtype="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>
                                        <p:cTn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8" name="Google Shape;288;p14"/>
          <p:cNvGraphicFramePr/>
          <p:nvPr/>
        </p:nvGraphicFramePr>
        <p:xfrm>
          <a:off x="323726" y="1124744"/>
          <a:ext cx="3000000" cy="3000000"/>
        </p:xfrm>
        <a:graphic>
          <a:graphicData uri="http://schemas.openxmlformats.org/drawingml/2006/table">
            <a:tbl>
              <a:tblPr>
                <a:gradFill>
                  <a:gsLst>
                    <a:gs pos="0">
                      <a:srgbClr val="DFB4DD"/>
                    </a:gs>
                    <a:gs pos="100000">
                      <a:srgbClr val="CC59A4"/>
                    </a:gs>
                  </a:gsLst>
                  <a:lin ang="5400000" scaled="0"/>
                </a:gradFill>
                <a:tableStyleId>{28E32191-6ED0-4821-918D-53B6401810E0}</a:tableStyleId>
              </a:tblPr>
              <a:tblGrid>
                <a:gridCol w="7992700"/>
              </a:tblGrid>
              <a:tr h="24589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PROYECTO DE OBRAS DE CONTROL DE EROSION EN SANCHEZ MAGALLANES TABASCO.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PROYECTO DE OBRAS Y CANAL DE INTERCOMUNICACION EN LAGUNA DEL TORDO, TAMPS.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PROYECTO DE UNA TERMINAL DE CONTENEDORES EN EL PUERTO DE LAZARO CARDENAS, MICH.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PROYECTO DE UNA MARINA TURISTICA EN LA BAHIA DE NAVIDAD COLIMA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PROYECTO DE UN EMBARCADERO TURISCO EN PUERTO MARQUEZ, GRO.</a:t>
                      </a:r>
                      <a:endParaRPr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RECOPILACIÓN Y ANÁLISIS DE PARÁMETROS OCEANOGRÁFICOS PARA EL DISEÑO DE LA TERMINAL PESQUERA SANTA MARÍA EN EL PUERTO DE SAN CARLOS, BAJA CALIFORNIA SUR.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6525" marB="0" marR="6525" marL="6525" anchor="ctr"/>
                </a:tc>
              </a:tr>
              <a:tr h="70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METODOLOGÍA PARA EL DISEÑO DE UNA TERMINAL EN EL PUERTO DE GUAYMAS, SONORA. 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orbel"/>
                        <a:ea typeface="Corbel"/>
                        <a:cs typeface="Corbel"/>
                        <a:sym typeface="Corbel"/>
                      </a:endParaRPr>
                    </a:p>
                  </a:txBody>
                  <a:tcPr marT="6525" marB="0" marR="6525" marL="6525" anchor="ctr"/>
                </a:tc>
              </a:tr>
              <a:tr h="105007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COMPILACIÓN GENERAL SOBRE EL ESTADO ACTUAL DE LA INFRAESTRUCTURA PORTUARIA Y COSTERA EN SAN FELIPE, BAJA CALIFORNIA NORTE </a:t>
                      </a:r>
                      <a:endParaRPr/>
                    </a:p>
                  </a:txBody>
                  <a:tcPr marT="6525" marB="0" marR="6525" marL="6525" anchor="ctr"/>
                </a:tc>
              </a:tr>
              <a:tr h="70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BASE DE DATOS PARA EL PUERTO DE ENSENADA, BAJA CALIFORNIA, MEXICO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525" marB="0" marR="6525" marL="6525" anchor="ctr"/>
                </a:tc>
              </a:tr>
              <a:tr h="702525"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200" u="none" cap="none" strike="noStrike"/>
                    </a:p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200" u="none" cap="none" strike="noStrike"/>
                        <a:t>REVISION DEL PUERTO DE VERACRUZ POR EFECTO DE OLEAJE</a:t>
                      </a:r>
                      <a:endParaRPr b="0" i="0" sz="12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525" marB="0" marR="6525" marL="6525" anchor="ctr"/>
                </a:tc>
              </a:tr>
            </a:tbl>
          </a:graphicData>
        </a:graphic>
      </p:graphicFrame>
      <p:sp>
        <p:nvSpPr>
          <p:cNvPr id="289" name="Google Shape;289;p14"/>
          <p:cNvSpPr txBox="1"/>
          <p:nvPr/>
        </p:nvSpPr>
        <p:spPr>
          <a:xfrm>
            <a:off x="611561" y="27781"/>
            <a:ext cx="7992690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MX" sz="28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Proyectos de  la Línea Curricular  realizados  por Alumnos de estas líneas curriculares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5"/>
          <p:cNvSpPr txBox="1"/>
          <p:nvPr>
            <p:ph type="title"/>
          </p:nvPr>
        </p:nvSpPr>
        <p:spPr>
          <a:xfrm>
            <a:off x="476572" y="261897"/>
            <a:ext cx="8272016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entury Gothic"/>
              <a:buNone/>
            </a:pPr>
            <a:r>
              <a:rPr lang="es-MX" sz="3000">
                <a:solidFill>
                  <a:schemeClr val="dk1"/>
                </a:solidFill>
              </a:rPr>
              <a:t>PROFESORES TITULARES DE LA LÍNEA CURRICULAR: HIDRÁULICA PUERTOS Y COSTAS, PARA EL SEMESTRE ENERO-JUNIO 2026</a:t>
            </a:r>
            <a:endParaRPr/>
          </a:p>
        </p:txBody>
      </p:sp>
      <p:sp>
        <p:nvSpPr>
          <p:cNvPr id="295" name="Google Shape;295;p15"/>
          <p:cNvSpPr txBox="1"/>
          <p:nvPr>
            <p:ph idx="2" type="body"/>
          </p:nvPr>
        </p:nvSpPr>
        <p:spPr>
          <a:xfrm>
            <a:off x="427832" y="1708281"/>
            <a:ext cx="7486600" cy="64807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440"/>
              <a:buNone/>
            </a:pPr>
            <a:r>
              <a:rPr b="1" lang="es-MX" sz="1800">
                <a:solidFill>
                  <a:schemeClr val="dk1"/>
                </a:solidFill>
              </a:rPr>
              <a:t>Hidráulica Fluvial                                       Ing. Ángel Díaz Díaz</a:t>
            </a:r>
            <a:endParaRPr/>
          </a:p>
          <a:p>
            <a:pPr indent="0" lvl="0" marL="0" rtl="0" algn="l">
              <a:spcBef>
                <a:spcPts val="960"/>
              </a:spcBef>
              <a:spcAft>
                <a:spcPts val="0"/>
              </a:spcAft>
              <a:buSzPts val="1440"/>
              <a:buNone/>
            </a:pPr>
            <a:r>
              <a:t/>
            </a:r>
            <a:endParaRPr b="1" sz="1800">
              <a:solidFill>
                <a:schemeClr val="dk1"/>
              </a:solidFill>
            </a:endParaRPr>
          </a:p>
        </p:txBody>
      </p:sp>
      <p:sp>
        <p:nvSpPr>
          <p:cNvPr id="296" name="Google Shape;296;p15"/>
          <p:cNvSpPr/>
          <p:nvPr/>
        </p:nvSpPr>
        <p:spPr>
          <a:xfrm>
            <a:off x="487412" y="5117035"/>
            <a:ext cx="7596336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Ingeniería de Puertos                               Dra. Rosalía Pérez Delgado </a:t>
            </a:r>
            <a:endParaRPr/>
          </a:p>
        </p:txBody>
      </p:sp>
      <p:sp>
        <p:nvSpPr>
          <p:cNvPr id="297" name="Google Shape;297;p15"/>
          <p:cNvSpPr/>
          <p:nvPr/>
        </p:nvSpPr>
        <p:spPr>
          <a:xfrm>
            <a:off x="395536" y="2793983"/>
            <a:ext cx="8390284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Hidráulica Experimental                          Dr. José Abraham Caffani Gutiérrez</a:t>
            </a:r>
            <a:endParaRPr/>
          </a:p>
        </p:txBody>
      </p:sp>
      <p:sp>
        <p:nvSpPr>
          <p:cNvPr id="298" name="Google Shape;298;p15"/>
          <p:cNvSpPr/>
          <p:nvPr/>
        </p:nvSpPr>
        <p:spPr>
          <a:xfrm>
            <a:off x="439465" y="3907976"/>
            <a:ext cx="8346355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Ingeniería de Costas                                Dra. María Elena Becerril Cabrera</a:t>
            </a:r>
            <a:endParaRPr/>
          </a:p>
        </p:txBody>
      </p:sp>
      <p:pic>
        <p:nvPicPr>
          <p:cNvPr id="299" name="Google Shape;299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779912" y="1682649"/>
            <a:ext cx="648000" cy="648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  <p:pic>
        <p:nvPicPr>
          <p:cNvPr id="300" name="Google Shape;300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79912" y="3879351"/>
            <a:ext cx="648000" cy="648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  <p:pic>
        <p:nvPicPr>
          <p:cNvPr id="301" name="Google Shape;301;p15"/>
          <p:cNvPicPr preferRelativeResize="0"/>
          <p:nvPr/>
        </p:nvPicPr>
        <p:blipFill rotWithShape="1">
          <a:blip r:embed="rId5">
            <a:alphaModFix/>
          </a:blip>
          <a:srcRect b="37098" l="77880" r="14103" t="51671"/>
          <a:stretch/>
        </p:blipFill>
        <p:spPr>
          <a:xfrm>
            <a:off x="3779912" y="2781000"/>
            <a:ext cx="648000" cy="648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  <p:pic>
        <p:nvPicPr>
          <p:cNvPr id="302" name="Google Shape;302;p15"/>
          <p:cNvPicPr preferRelativeResize="0"/>
          <p:nvPr/>
        </p:nvPicPr>
        <p:blipFill rotWithShape="1">
          <a:blip r:embed="rId5">
            <a:alphaModFix/>
          </a:blip>
          <a:srcRect b="21219" l="29795" r="61231" t="67999"/>
          <a:stretch/>
        </p:blipFill>
        <p:spPr>
          <a:xfrm>
            <a:off x="3779912" y="4977701"/>
            <a:ext cx="648000" cy="648000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3137"/>
              </a:srgbClr>
            </a:outerShdw>
          </a:effectLst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23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http://www.sepi.esiaz.ipn.mx/wps/wcm/connect/D31DE1004D0337FABA43BAA6F218F1B/LAB__HIDRAULICA3FDD.JPG?MOD=AJPERES&amp;CACHEID=d31de1004d0337faba43baa6f218f1be" id="307" name="Google Shape;307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71600" y="1340768"/>
            <a:ext cx="6696744" cy="50393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16"/>
          <p:cNvSpPr txBox="1"/>
          <p:nvPr/>
        </p:nvSpPr>
        <p:spPr>
          <a:xfrm>
            <a:off x="467544" y="260648"/>
            <a:ext cx="799288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Laboratorio de Hidráulica con instalaciones especiales para proyectos de Puertos y costas</a:t>
            </a:r>
            <a:endParaRPr/>
          </a:p>
        </p:txBody>
      </p:sp>
    </p:spTree>
  </p:cSld>
  <p:clrMapOvr>
    <a:masterClrMapping/>
  </p:clrMapOvr>
  <p:transition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señal&#10;&#10;Descripción generada automáticamente" id="313" name="Google Shape;313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-16228"/>
            <a:ext cx="9144000" cy="68742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cultivos modernos" id="318" name="Google Shape;318;p18"/>
          <p:cNvPicPr preferRelativeResize="0"/>
          <p:nvPr/>
        </p:nvPicPr>
        <p:blipFill rotWithShape="1">
          <a:blip r:embed="rId3">
            <a:alphaModFix/>
          </a:blip>
          <a:srcRect b="0" l="26452" r="22853" t="0"/>
          <a:stretch/>
        </p:blipFill>
        <p:spPr>
          <a:xfrm>
            <a:off x="20" y="10"/>
            <a:ext cx="3476605" cy="34289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aguas calientes zona de riego" id="319" name="Google Shape;319;p18"/>
          <p:cNvPicPr preferRelativeResize="0"/>
          <p:nvPr/>
        </p:nvPicPr>
        <p:blipFill rotWithShape="1">
          <a:blip r:embed="rId4">
            <a:alphaModFix/>
          </a:blip>
          <a:srcRect b="1" l="14234" r="28760" t="0"/>
          <a:stretch/>
        </p:blipFill>
        <p:spPr>
          <a:xfrm>
            <a:off x="20" y="3428999"/>
            <a:ext cx="3490702" cy="34289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 grupo de personas en la arena&#10;&#10;Descripción generada automáticamente" id="320" name="Google Shape;320;p18"/>
          <p:cNvPicPr preferRelativeResize="0"/>
          <p:nvPr/>
        </p:nvPicPr>
        <p:blipFill rotWithShape="1">
          <a:blip r:embed="rId5">
            <a:alphaModFix/>
          </a:blip>
          <a:srcRect b="1" l="22197" r="20931" t="0"/>
          <a:stretch/>
        </p:blipFill>
        <p:spPr>
          <a:xfrm>
            <a:off x="3520440" y="4526276"/>
            <a:ext cx="1854706" cy="233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1" name="Google Shape;321;p18"/>
          <p:cNvCxnSpPr/>
          <p:nvPr/>
        </p:nvCxnSpPr>
        <p:spPr>
          <a:xfrm>
            <a:off x="5375148" y="4526275"/>
            <a:ext cx="0" cy="2331725"/>
          </a:xfrm>
          <a:prstGeom prst="straightConnector1">
            <a:avLst/>
          </a:prstGeom>
          <a:noFill/>
          <a:ln cap="sq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Imagen relacionada" id="322" name="Google Shape;322;p18"/>
          <p:cNvPicPr preferRelativeResize="0"/>
          <p:nvPr/>
        </p:nvPicPr>
        <p:blipFill rotWithShape="1">
          <a:blip r:embed="rId6">
            <a:alphaModFix/>
          </a:blip>
          <a:srcRect b="4" l="21597" r="17742" t="0"/>
          <a:stretch/>
        </p:blipFill>
        <p:spPr>
          <a:xfrm>
            <a:off x="5404866" y="4526276"/>
            <a:ext cx="1854706" cy="2331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3" name="Google Shape;323;p18"/>
          <p:cNvCxnSpPr/>
          <p:nvPr/>
        </p:nvCxnSpPr>
        <p:spPr>
          <a:xfrm>
            <a:off x="7259574" y="4526275"/>
            <a:ext cx="0" cy="2331725"/>
          </a:xfrm>
          <a:prstGeom prst="straightConnector1">
            <a:avLst/>
          </a:prstGeom>
          <a:noFill/>
          <a:ln cap="sq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descr="Un campo de césped&#10;&#10;Descripción generada automáticamente" id="324" name="Google Shape;324;p18"/>
          <p:cNvPicPr preferRelativeResize="0"/>
          <p:nvPr/>
        </p:nvPicPr>
        <p:blipFill rotWithShape="1">
          <a:blip r:embed="rId7">
            <a:alphaModFix/>
          </a:blip>
          <a:srcRect b="-3" l="46886" r="-3" t="0"/>
          <a:stretch/>
        </p:blipFill>
        <p:spPr>
          <a:xfrm>
            <a:off x="7289290" y="4526274"/>
            <a:ext cx="1854704" cy="23317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25" name="Google Shape;325;p18"/>
          <p:cNvCxnSpPr/>
          <p:nvPr/>
        </p:nvCxnSpPr>
        <p:spPr>
          <a:xfrm rot="10800000">
            <a:off x="6302502" y="1714500"/>
            <a:ext cx="0" cy="5623560"/>
          </a:xfrm>
          <a:prstGeom prst="straightConnector1">
            <a:avLst/>
          </a:prstGeom>
          <a:noFill/>
          <a:ln cap="sq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6" name="Google Shape;326;p18"/>
          <p:cNvCxnSpPr/>
          <p:nvPr/>
        </p:nvCxnSpPr>
        <p:spPr>
          <a:xfrm>
            <a:off x="3490722" y="0"/>
            <a:ext cx="0" cy="6858000"/>
          </a:xfrm>
          <a:prstGeom prst="straightConnector1">
            <a:avLst/>
          </a:prstGeom>
          <a:noFill/>
          <a:ln cap="sq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7" name="Google Shape;327;p18"/>
          <p:cNvCxnSpPr/>
          <p:nvPr/>
        </p:nvCxnSpPr>
        <p:spPr>
          <a:xfrm rot="10800000">
            <a:off x="1731645" y="1697356"/>
            <a:ext cx="0" cy="3463290"/>
          </a:xfrm>
          <a:prstGeom prst="straightConnector1">
            <a:avLst/>
          </a:prstGeom>
          <a:noFill/>
          <a:ln cap="sq" cmpd="sng" w="635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28" name="Google Shape;328;p18"/>
          <p:cNvSpPr txBox="1"/>
          <p:nvPr/>
        </p:nvSpPr>
        <p:spPr>
          <a:xfrm>
            <a:off x="3707904" y="654585"/>
            <a:ext cx="74866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Aprovechamientos Hidráulicos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Alfredo Cruz Cruz</a:t>
            </a:r>
            <a:endParaRPr b="1" sz="1800">
              <a:solidFill>
                <a:srgbClr val="0323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032348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9" name="Google Shape;329;p18"/>
          <p:cNvSpPr/>
          <p:nvPr/>
        </p:nvSpPr>
        <p:spPr>
          <a:xfrm>
            <a:off x="3675608" y="1740287"/>
            <a:ext cx="8390284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Modernización de Zonas de riego y drenaje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Dr. José Abraham Caffani Gutiérrez</a:t>
            </a:r>
            <a:endParaRPr/>
          </a:p>
        </p:txBody>
      </p:sp>
      <p:sp>
        <p:nvSpPr>
          <p:cNvPr id="330" name="Google Shape;330;p18"/>
          <p:cNvSpPr/>
          <p:nvPr/>
        </p:nvSpPr>
        <p:spPr>
          <a:xfrm>
            <a:off x="3719538" y="2854280"/>
            <a:ext cx="4380854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Hidro informática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032348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Ing. Ramón Esteban Cárdenas Zamora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339752" y="1628800"/>
            <a:ext cx="4225672" cy="4341218"/>
          </a:xfrm>
          <a:prstGeom prst="rect">
            <a:avLst/>
          </a:prstGeom>
          <a:noFill/>
          <a:ln>
            <a:noFill/>
          </a:ln>
        </p:spPr>
      </p:pic>
      <p:sp>
        <p:nvSpPr>
          <p:cNvPr id="336" name="Google Shape;336;p19"/>
          <p:cNvSpPr/>
          <p:nvPr/>
        </p:nvSpPr>
        <p:spPr>
          <a:xfrm>
            <a:off x="1835696" y="620688"/>
            <a:ext cx="5112568" cy="6477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 cap="flat" cmpd="sng" w="9525">
                  <a:solidFill>
                    <a:srgbClr val="000000"/>
                  </a:solidFill>
                  <a:prstDash val="solid"/>
                  <a:round/>
                  <a:headEnd len="sm" w="sm" type="none"/>
                  <a:tailEnd len="sm" w="sm" type="none"/>
                </a:ln>
                <a:solidFill>
                  <a:srgbClr val="FFFFFF"/>
                </a:solidFill>
                <a:latin typeface="Arial Black"/>
              </a:rPr>
              <a:t>TE ESPERAMOS!!!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"/>
          <p:cNvSpPr/>
          <p:nvPr/>
        </p:nvSpPr>
        <p:spPr>
          <a:xfrm>
            <a:off x="6012160" y="4149080"/>
            <a:ext cx="2664296" cy="10081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cap="rnd" cmpd="sng" w="12700">
            <a:solidFill>
              <a:srgbClr val="0F48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4" name="Google Shape;174;p2"/>
          <p:cNvSpPr/>
          <p:nvPr/>
        </p:nvSpPr>
        <p:spPr>
          <a:xfrm>
            <a:off x="6012160" y="2636912"/>
            <a:ext cx="2664296" cy="10081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cap="rnd" cmpd="sng" w="12700">
            <a:solidFill>
              <a:srgbClr val="0F48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2"/>
          <p:cNvSpPr/>
          <p:nvPr/>
        </p:nvSpPr>
        <p:spPr>
          <a:xfrm>
            <a:off x="2943687" y="3077959"/>
            <a:ext cx="2664296" cy="10081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cap="rnd" cmpd="sng" w="12700">
            <a:solidFill>
              <a:srgbClr val="0F48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6" name="Google Shape;176;p2"/>
          <p:cNvSpPr/>
          <p:nvPr/>
        </p:nvSpPr>
        <p:spPr>
          <a:xfrm>
            <a:off x="107504" y="3077959"/>
            <a:ext cx="2483768" cy="1008112"/>
          </a:xfrm>
          <a:prstGeom prst="roundRect">
            <a:avLst>
              <a:gd fmla="val 16667" name="adj"/>
            </a:avLst>
          </a:prstGeom>
          <a:gradFill>
            <a:gsLst>
              <a:gs pos="0">
                <a:srgbClr val="8488C4"/>
              </a:gs>
              <a:gs pos="53000">
                <a:srgbClr val="D4DEFF"/>
              </a:gs>
              <a:gs pos="83000">
                <a:srgbClr val="D4DEFF"/>
              </a:gs>
              <a:gs pos="100000">
                <a:srgbClr val="96AB94"/>
              </a:gs>
            </a:gsLst>
            <a:lin ang="5400000" scaled="0"/>
          </a:gradFill>
          <a:ln cap="rnd" cmpd="sng" w="12700">
            <a:solidFill>
              <a:srgbClr val="0F486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7" name="Google Shape;177;p2"/>
          <p:cNvSpPr/>
          <p:nvPr/>
        </p:nvSpPr>
        <p:spPr>
          <a:xfrm>
            <a:off x="5940152" y="2690917"/>
            <a:ext cx="291683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INGENIERIA PORTUARIA</a:t>
            </a:r>
            <a:endParaRPr b="1" sz="24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755576" y="1538789"/>
            <a:ext cx="3024336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I</a:t>
            </a:r>
            <a:endParaRPr/>
          </a:p>
        </p:txBody>
      </p:sp>
      <p:sp>
        <p:nvSpPr>
          <p:cNvPr id="179" name="Google Shape;179;p2"/>
          <p:cNvSpPr txBox="1"/>
          <p:nvPr/>
        </p:nvSpPr>
        <p:spPr>
          <a:xfrm>
            <a:off x="3275856" y="1610797"/>
            <a:ext cx="151216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II</a:t>
            </a:r>
            <a:endParaRPr/>
          </a:p>
        </p:txBody>
      </p:sp>
      <p:sp>
        <p:nvSpPr>
          <p:cNvPr id="180" name="Google Shape;180;p2"/>
          <p:cNvSpPr txBox="1"/>
          <p:nvPr/>
        </p:nvSpPr>
        <p:spPr>
          <a:xfrm>
            <a:off x="6948264" y="1610797"/>
            <a:ext cx="1656184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 III</a:t>
            </a:r>
            <a:endParaRPr/>
          </a:p>
        </p:txBody>
      </p:sp>
      <p:sp>
        <p:nvSpPr>
          <p:cNvPr id="181" name="Google Shape;181;p2"/>
          <p:cNvSpPr/>
          <p:nvPr/>
        </p:nvSpPr>
        <p:spPr>
          <a:xfrm>
            <a:off x="5796136" y="4203085"/>
            <a:ext cx="3060848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INGENIERIA COSTERA</a:t>
            </a:r>
            <a:endParaRPr b="1" sz="24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2" name="Google Shape;182;p2"/>
          <p:cNvSpPr/>
          <p:nvPr/>
        </p:nvSpPr>
        <p:spPr>
          <a:xfrm>
            <a:off x="0" y="3228072"/>
            <a:ext cx="233975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HIDRAULICA FLUVIAL</a:t>
            </a:r>
            <a:endParaRPr b="1" sz="20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3" name="Google Shape;183;p2"/>
          <p:cNvSpPr/>
          <p:nvPr/>
        </p:nvSpPr>
        <p:spPr>
          <a:xfrm>
            <a:off x="2627784" y="3246075"/>
            <a:ext cx="2916832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002060"/>
                </a:solidFill>
                <a:latin typeface="Arial Black"/>
                <a:ea typeface="Arial Black"/>
                <a:cs typeface="Arial Black"/>
                <a:sym typeface="Arial Black"/>
              </a:rPr>
              <a:t>HIDRAULICA EXPERIMENTAL</a:t>
            </a:r>
            <a:endParaRPr b="1" sz="2000">
              <a:solidFill>
                <a:srgbClr val="00206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sp>
        <p:nvSpPr>
          <p:cNvPr id="184" name="Google Shape;184;p2"/>
          <p:cNvSpPr txBox="1"/>
          <p:nvPr/>
        </p:nvSpPr>
        <p:spPr>
          <a:xfrm>
            <a:off x="971600" y="151473"/>
            <a:ext cx="763284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800">
                <a:solidFill>
                  <a:srgbClr val="032348"/>
                </a:solidFill>
                <a:latin typeface="Arial"/>
                <a:ea typeface="Arial"/>
                <a:cs typeface="Arial"/>
                <a:sym typeface="Arial"/>
              </a:rPr>
              <a:t>UNIDADES DE APRENDIZAJE - OPTATIVAS</a:t>
            </a:r>
            <a:endParaRPr/>
          </a:p>
        </p:txBody>
      </p:sp>
      <p:sp>
        <p:nvSpPr>
          <p:cNvPr id="185" name="Google Shape;185;p2"/>
          <p:cNvSpPr/>
          <p:nvPr/>
        </p:nvSpPr>
        <p:spPr>
          <a:xfrm>
            <a:off x="5652120" y="1628800"/>
            <a:ext cx="504056" cy="4248472"/>
          </a:xfrm>
          <a:prstGeom prst="leftBrace">
            <a:avLst>
              <a:gd fmla="val 8333" name="adj1"/>
              <a:gd fmla="val 50000" name="adj2"/>
            </a:avLst>
          </a:prstGeom>
          <a:noFill/>
          <a:ln cap="flat" cmpd="sng" w="57150">
            <a:solidFill>
              <a:srgbClr val="FFFF00">
                <a:alpha val="600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186" name="Google Shape;186;p2"/>
          <p:cNvCxnSpPr/>
          <p:nvPr/>
        </p:nvCxnSpPr>
        <p:spPr>
          <a:xfrm>
            <a:off x="2627784" y="1556792"/>
            <a:ext cx="72008" cy="4824536"/>
          </a:xfrm>
          <a:prstGeom prst="straightConnector1">
            <a:avLst/>
          </a:prstGeom>
          <a:noFill/>
          <a:ln cap="flat" cmpd="sng" w="12700">
            <a:solidFill>
              <a:srgbClr val="858E99">
                <a:alpha val="60000"/>
              </a:srgbClr>
            </a:solidFill>
            <a:prstDash val="dash"/>
            <a:round/>
            <a:headEnd len="sm" w="sm" type="none"/>
            <a:tailEnd len="sm" w="sm" type="none"/>
          </a:ln>
        </p:spPr>
      </p:cxnSp>
      <p:sp>
        <p:nvSpPr>
          <p:cNvPr id="187" name="Google Shape;187;p2"/>
          <p:cNvSpPr txBox="1"/>
          <p:nvPr/>
        </p:nvSpPr>
        <p:spPr>
          <a:xfrm>
            <a:off x="467544" y="5877272"/>
            <a:ext cx="180020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9º. SEMESTRE</a:t>
            </a:r>
            <a:endParaRPr/>
          </a:p>
        </p:txBody>
      </p:sp>
      <p:sp>
        <p:nvSpPr>
          <p:cNvPr id="188" name="Google Shape;188;p2"/>
          <p:cNvSpPr txBox="1"/>
          <p:nvPr/>
        </p:nvSpPr>
        <p:spPr>
          <a:xfrm>
            <a:off x="5148064" y="6000442"/>
            <a:ext cx="1800200" cy="70788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10º. SEMESTRE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"/>
          <p:cNvSpPr/>
          <p:nvPr/>
        </p:nvSpPr>
        <p:spPr>
          <a:xfrm>
            <a:off x="0" y="188640"/>
            <a:ext cx="9144000" cy="563231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De acuerdo a la </a:t>
            </a:r>
            <a:r>
              <a:rPr lang="es-MX" sz="1800" u="sng">
                <a:solidFill>
                  <a:srgbClr val="1122CC"/>
                </a:solid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 Comisión Nacional para el Conocimiento y Uso de la Biodiversidad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 (CONABIO) 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2C2C2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México cuenta con: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Extensión territorial: 1 964 375 km2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Superficie continental: 1 959 248 km2 38.4%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Territorio insular: 5 127 km2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Mar territorial: </a:t>
            </a:r>
            <a:r>
              <a:rPr b="1"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231 813 km2</a:t>
            </a:r>
            <a:r>
              <a:rPr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distribuidos en una franja de 22.2 km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Zona económica exclusiva: </a:t>
            </a:r>
            <a:r>
              <a:rPr b="1"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3 149 920 km2  61.6%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Extensión costera terrestre: </a:t>
            </a:r>
            <a:r>
              <a:rPr b="1"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430 000 km2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De las 32 entidades federativas</a:t>
            </a:r>
            <a:r>
              <a:rPr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17</a:t>
            </a:r>
            <a:r>
              <a:rPr b="1"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cuentan en total con </a:t>
            </a:r>
            <a:r>
              <a:rPr b="1"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11 122 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km de longitud de costa, sin considerar el territorio insular.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Los estados costeros poseen en total 7 828 km de acceso al Océano Pacífico y Golfo de California, y las entidades del Golfo de México y Mar Caribe comparten 3 294 km de línea de costa (Inegi 2000).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</a:t>
            </a:r>
            <a:r>
              <a:rPr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Suman </a:t>
            </a:r>
            <a:r>
              <a:rPr b="1"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263</a:t>
            </a:r>
            <a:r>
              <a:rPr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 los municipios costeros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s-MX" sz="1800">
                <a:solidFill>
                  <a:srgbClr val="2C2C2B"/>
                </a:solidFill>
                <a:highlight>
                  <a:srgbClr val="FFFF00"/>
                </a:highlight>
                <a:latin typeface="Montserrat"/>
                <a:ea typeface="Montserrat"/>
                <a:cs typeface="Montserrat"/>
                <a:sym typeface="Montserrat"/>
              </a:rPr>
              <a:t>150 con frente al mar y 113 con influencia costera</a:t>
            </a: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Del litoral continental 68% está sobre costas e islas del Océano Pacífico y Golfo de California y 32% sobre costas, islas y cayos del Golfo de México y Mar Caribe.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Plataforma marítima continental: 500 000 km2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Superficie estuarina: 16 000 km2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800">
                <a:solidFill>
                  <a:srgbClr val="2C2C2B"/>
                </a:solidFill>
                <a:latin typeface="Montserrat"/>
                <a:ea typeface="Montserrat"/>
                <a:cs typeface="Montserrat"/>
                <a:sym typeface="Montserrat"/>
              </a:rPr>
              <a:t>·         Lagunas costeras: más de 12 000 km2.</a:t>
            </a:r>
            <a:endParaRPr b="0" i="0" sz="1800">
              <a:solidFill>
                <a:srgbClr val="2C2C2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descr="Imagen que contiene texto, mapa&#10;&#10;Descripción generada automáticamente" id="194" name="Google Shape;19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56176" y="4928925"/>
            <a:ext cx="2987824" cy="192907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95" name="Google Shape;195;p3"/>
          <p:cNvGraphicFramePr/>
          <p:nvPr/>
        </p:nvGraphicFramePr>
        <p:xfrm>
          <a:off x="3434583" y="62865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{336CD6F6-1F68-44B1-BD53-9CF87D1DADD2}</a:tableStyleId>
              </a:tblPr>
              <a:tblGrid>
                <a:gridCol w="903250"/>
                <a:gridCol w="933375"/>
                <a:gridCol w="903250"/>
              </a:tblGrid>
              <a:tr h="1905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total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5,109,168.00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km2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mar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3,149,920.00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km2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  <a:tr h="190500"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continene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1,964,375.00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MX" sz="1100" u="none" cap="none" strike="noStrike"/>
                        <a:t>km2</a:t>
                      </a:r>
                      <a:endParaRPr b="0" i="0" sz="11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9525" marB="0" marR="9525" marL="9525" anchor="b"/>
                </a:tc>
              </a:tr>
            </a:tbl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gradFill>
          <a:gsLst>
            <a:gs pos="0">
              <a:srgbClr val="05578D"/>
            </a:gs>
            <a:gs pos="55000">
              <a:srgbClr val="62D2EF"/>
            </a:gs>
            <a:gs pos="100000">
              <a:srgbClr val="62D2EF"/>
            </a:gs>
          </a:gsLst>
          <a:lin ang="6120000" scaled="0"/>
        </a:gra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/>
          <p:nvPr/>
        </p:nvSpPr>
        <p:spPr>
          <a:xfrm>
            <a:off x="467544" y="188640"/>
            <a:ext cx="8208912" cy="193899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OBJETIVO: </a:t>
            </a:r>
            <a:r>
              <a:rPr b="1" lang="es-MX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Diseñar obras de infraestructura para operación y protección de los ambientes fluvio – marítimos y portuarios que contribuyen al desarrollo económico del sector, a partir de métodos teóricos y experimentales con un enfoque sustentable así como la evaluación de las contingencias  y desastres naturales asociados a los mismos.</a:t>
            </a:r>
            <a:endParaRPr/>
          </a:p>
        </p:txBody>
      </p:sp>
      <p:sp>
        <p:nvSpPr>
          <p:cNvPr id="201" name="Google Shape;201;p4"/>
          <p:cNvSpPr txBox="1"/>
          <p:nvPr/>
        </p:nvSpPr>
        <p:spPr>
          <a:xfrm>
            <a:off x="395536" y="2564904"/>
            <a:ext cx="3168352" cy="30469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Áreas de intervención: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Estudios y proyectos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Obras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Supervisión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Mantenimiento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02" name="Google Shape;202;p4"/>
          <p:cNvSpPr txBox="1"/>
          <p:nvPr/>
        </p:nvSpPr>
        <p:spPr>
          <a:xfrm>
            <a:off x="4067944" y="3027724"/>
            <a:ext cx="5076056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México cuenta con mas de 11,500 km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 litoral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1 567 000 ha.   lagunas costeras (donde se lleva a cabo la mezcla de agua del continente con el mar)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24 Puertos comerciales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Mas de 117 puertos con infraestructura para pesca y cabotaje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Un sin numero de desarrollos turísticos  a lo largo de las costas.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0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Desarrollos comerciales y turísticos en aguas interiores</a:t>
            </a:r>
            <a:endParaRPr/>
          </a:p>
        </p:txBody>
      </p:sp>
      <p:sp>
        <p:nvSpPr>
          <p:cNvPr id="203" name="Google Shape;203;p4"/>
          <p:cNvSpPr/>
          <p:nvPr/>
        </p:nvSpPr>
        <p:spPr>
          <a:xfrm>
            <a:off x="4985930" y="2564904"/>
            <a:ext cx="1818318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Importancia: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 que contiene texto, mapa&#10;&#10;Descripción generada automáticamente" id="209" name="Google Shape;209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7504" y="188640"/>
            <a:ext cx="8712968" cy="640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6"/>
          <p:cNvPicPr preferRelativeResize="0"/>
          <p:nvPr/>
        </p:nvPicPr>
        <p:blipFill rotWithShape="1">
          <a:blip r:embed="rId3">
            <a:alphaModFix/>
          </a:blip>
          <a:srcRect b="11787" l="11366" r="12589" t="12252"/>
          <a:stretch/>
        </p:blipFill>
        <p:spPr>
          <a:xfrm>
            <a:off x="0" y="850404"/>
            <a:ext cx="9178331" cy="5157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6"/>
          <p:cNvPicPr preferRelativeResize="0"/>
          <p:nvPr/>
        </p:nvPicPr>
        <p:blipFill rotWithShape="1">
          <a:blip r:embed="rId3">
            <a:alphaModFix/>
          </a:blip>
          <a:srcRect b="88449" l="1310" r="12025" t="-121"/>
          <a:stretch/>
        </p:blipFill>
        <p:spPr>
          <a:xfrm>
            <a:off x="-34331" y="-1173"/>
            <a:ext cx="9144000" cy="8515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6"/>
          <p:cNvPicPr preferRelativeResize="0"/>
          <p:nvPr/>
        </p:nvPicPr>
        <p:blipFill rotWithShape="1">
          <a:blip r:embed="rId3">
            <a:alphaModFix/>
          </a:blip>
          <a:srcRect b="0" l="3433" r="9902" t="88328"/>
          <a:stretch/>
        </p:blipFill>
        <p:spPr>
          <a:xfrm>
            <a:off x="14611" y="5987514"/>
            <a:ext cx="9144000" cy="8515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Resultado de imagen para PUERTO TAMPICO" id="221" name="Google Shape;22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268424" y="1608671"/>
            <a:ext cx="2885397" cy="179509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68424" y="5225"/>
            <a:ext cx="2875576" cy="16034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camino, exterior, tabla, agua&#10;&#10;Descripción generada automáticamente" id="223" name="Google Shape;223;p7"/>
          <p:cNvPicPr preferRelativeResize="0"/>
          <p:nvPr/>
        </p:nvPicPr>
        <p:blipFill rotWithShape="1">
          <a:blip r:embed="rId5">
            <a:alphaModFix/>
          </a:blip>
          <a:srcRect b="0" l="0" r="0" t="1507"/>
          <a:stretch/>
        </p:blipFill>
        <p:spPr>
          <a:xfrm>
            <a:off x="6255808" y="3403301"/>
            <a:ext cx="2875576" cy="167963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tuxpan puerto mexico" id="224" name="Google Shape;224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68424" y="5082936"/>
            <a:ext cx="2862960" cy="1775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relacionada" id="225" name="Google Shape;225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25045" y="0"/>
            <a:ext cx="2862960" cy="16034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14140" y="1603447"/>
            <a:ext cx="2852055" cy="175354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2616" y="3346688"/>
            <a:ext cx="2825299" cy="17489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-20075" y="5082936"/>
            <a:ext cx="2852055" cy="177506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texto, mapa&#10;&#10;Descripción generada automáticamente" id="229" name="Google Shape;229;p7"/>
          <p:cNvPicPr preferRelativeResize="0"/>
          <p:nvPr/>
        </p:nvPicPr>
        <p:blipFill rotWithShape="1">
          <a:blip r:embed="rId11">
            <a:alphaModFix/>
          </a:blip>
          <a:srcRect b="3102" l="8374" r="9909" t="8620"/>
          <a:stretch/>
        </p:blipFill>
        <p:spPr>
          <a:xfrm>
            <a:off x="2837915" y="0"/>
            <a:ext cx="3417893" cy="161612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Resultado de imagen para puerto progreso yucatan" id="230" name="Google Shape;230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2819579" y="5082936"/>
            <a:ext cx="3454565" cy="17535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 que contiene verde, pájaro, parado, caminando&#10;&#10;Descripción generada automáticamente" id="231" name="Google Shape;231;p7"/>
          <p:cNvPicPr preferRelativeResize="0"/>
          <p:nvPr/>
        </p:nvPicPr>
        <p:blipFill rotWithShape="1">
          <a:blip r:embed="rId13">
            <a:alphaModFix/>
          </a:blip>
          <a:srcRect b="31615" l="15800" r="9249" t="22248"/>
          <a:stretch/>
        </p:blipFill>
        <p:spPr>
          <a:xfrm>
            <a:off x="2831981" y="1616122"/>
            <a:ext cx="3430136" cy="17656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ntermodal01" id="232" name="Google Shape;232;p7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2819580" y="3383260"/>
            <a:ext cx="3429920" cy="17099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a captura de pantalla de un celular con texto e imagen&#10;&#10;Descripción generada automáticamente" id="237" name="Google Shape;237;p8"/>
          <p:cNvPicPr preferRelativeResize="0"/>
          <p:nvPr/>
        </p:nvPicPr>
        <p:blipFill rotWithShape="1">
          <a:blip r:embed="rId3">
            <a:alphaModFix/>
          </a:blip>
          <a:srcRect b="0" l="0" r="37400" t="23781"/>
          <a:stretch/>
        </p:blipFill>
        <p:spPr>
          <a:xfrm>
            <a:off x="36512" y="2060848"/>
            <a:ext cx="5724128" cy="392338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ptura de pantalla de un celular con texto e imagen&#10;&#10;Descripción generada automáticamente" id="238" name="Google Shape;238;p8"/>
          <p:cNvPicPr preferRelativeResize="0"/>
          <p:nvPr/>
        </p:nvPicPr>
        <p:blipFill rotWithShape="1">
          <a:blip r:embed="rId3">
            <a:alphaModFix/>
          </a:blip>
          <a:srcRect b="76219" l="0" r="0" t="0"/>
          <a:stretch/>
        </p:blipFill>
        <p:spPr>
          <a:xfrm>
            <a:off x="36512" y="44624"/>
            <a:ext cx="9144000" cy="122413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a captura de pantalla de un celular con texto e imagen&#10;&#10;Descripción generada automáticamente" id="239" name="Google Shape;239;p8"/>
          <p:cNvPicPr preferRelativeResize="0"/>
          <p:nvPr/>
        </p:nvPicPr>
        <p:blipFill rotWithShape="1">
          <a:blip r:embed="rId3">
            <a:alphaModFix/>
          </a:blip>
          <a:srcRect b="14668" l="63747" r="29" t="25180"/>
          <a:stretch/>
        </p:blipFill>
        <p:spPr>
          <a:xfrm>
            <a:off x="5831631" y="2060848"/>
            <a:ext cx="3312369" cy="30963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9"/>
          <p:cNvSpPr txBox="1"/>
          <p:nvPr/>
        </p:nvSpPr>
        <p:spPr>
          <a:xfrm>
            <a:off x="251520" y="627653"/>
            <a:ext cx="4968552" cy="258532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Ingeniería Costera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Obras de estabilización de canales y bocas lagunares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Obras de Toma para granjas camaronicolas, desalinizadoras, y salinas.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Control de erosión y conservación costera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1800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Manejo Integral de los sistemas costeros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descr="https://encrypted-tbn1.gstatic.com/images?q=tbn:ANd9GcQhqp7qiMPPFZXWXtm2OZ9hj_UZBDB8u8AY9BZHgLGTD5X6x_t4" id="245" name="Google Shape;245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148064" y="404664"/>
            <a:ext cx="3556971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://www.tablet.noticiasnet.mx/sites/default/files/fotos/2012/02/04/cumple.jpg" id="246" name="Google Shape;246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0" y="3284984"/>
            <a:ext cx="7620000" cy="306705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9"/>
          <p:cNvSpPr txBox="1"/>
          <p:nvPr/>
        </p:nvSpPr>
        <p:spPr>
          <a:xfrm>
            <a:off x="2614936" y="5423488"/>
            <a:ext cx="561662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Manejo Integral de Sistemas Costeros</a:t>
            </a:r>
            <a:endParaRPr/>
          </a:p>
        </p:txBody>
      </p:sp>
      <p:sp>
        <p:nvSpPr>
          <p:cNvPr id="248" name="Google Shape;248;p9"/>
          <p:cNvSpPr txBox="1"/>
          <p:nvPr/>
        </p:nvSpPr>
        <p:spPr>
          <a:xfrm>
            <a:off x="5024066" y="404664"/>
            <a:ext cx="3673424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b="1" lang="es-MX" sz="24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Control de erosión costera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ema de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ector">
  <a:themeElements>
    <a:clrScheme name="Sector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ector">
  <a:themeElements>
    <a:clrScheme name="Sector">
      <a:dk1>
        <a:srgbClr val="000000"/>
      </a:dk1>
      <a:lt1>
        <a:srgbClr val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2019-09-29T01:23:33Z</dcterms:created>
  <dc:creator>José Abraham Caffani Gutiérrez</dc:creator>
</cp:coreProperties>
</file>